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7"/>
  </p:notesMasterIdLst>
  <p:sldIdLst>
    <p:sldId id="274" r:id="rId3"/>
    <p:sldId id="275" r:id="rId4"/>
    <p:sldId id="276" r:id="rId5"/>
    <p:sldId id="277" r:id="rId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DDDDDD"/>
    <a:srgbClr val="B2B2B2"/>
    <a:srgbClr val="808080"/>
    <a:srgbClr val="E04E4E"/>
    <a:srgbClr val="B2F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 autoAdjust="0"/>
    <p:restoredTop sz="86323" autoAdjust="0"/>
  </p:normalViewPr>
  <p:slideViewPr>
    <p:cSldViewPr snapToGrid="0">
      <p:cViewPr varScale="1">
        <p:scale>
          <a:sx n="113" d="100"/>
          <a:sy n="113" d="100"/>
        </p:scale>
        <p:origin x="54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авоъгълник 25"/>
          <p:cNvSpPr/>
          <p:nvPr userDrawn="1"/>
        </p:nvSpPr>
        <p:spPr>
          <a:xfrm>
            <a:off x="-13447" y="-26894"/>
            <a:ext cx="2407024" cy="688489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lumMod val="6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Правоъгълник 26"/>
          <p:cNvSpPr/>
          <p:nvPr userDrawn="1"/>
        </p:nvSpPr>
        <p:spPr>
          <a:xfrm>
            <a:off x="9686364" y="-13447"/>
            <a:ext cx="2519083" cy="687144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lumMod val="6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ово поле 9"/>
              <p:cNvSpPr txBox="1"/>
              <p:nvPr userDrawn="1"/>
            </p:nvSpPr>
            <p:spPr>
              <a:xfrm rot="476090">
                <a:off x="8390110" y="2743997"/>
                <a:ext cx="1279517" cy="1814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6000" b="1" i="1" smtClean="0">
                              <a:solidFill>
                                <a:srgbClr val="DDDDD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6000" b="1" i="1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𝟕</m:t>
                          </m:r>
                        </m:num>
                        <m:den>
                          <m:r>
                            <a:rPr lang="bg-BG" sz="6000" b="1" i="1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𝟏𝟐</m:t>
                          </m:r>
                        </m:den>
                      </m:f>
                    </m:oMath>
                  </m:oMathPara>
                </a14:m>
                <a:endParaRPr lang="bg-BG" sz="6000" b="1" dirty="0">
                  <a:solidFill>
                    <a:srgbClr val="DDDDDD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Текстово поле 9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476090">
                <a:off x="8390110" y="2743997"/>
                <a:ext cx="1279517" cy="1814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ово поле 10"/>
              <p:cNvSpPr txBox="1"/>
              <p:nvPr userDrawn="1"/>
            </p:nvSpPr>
            <p:spPr>
              <a:xfrm rot="21433673">
                <a:off x="257243" y="319237"/>
                <a:ext cx="1895071" cy="1993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6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6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𝟏𝟎𝟎</m:t>
                          </m:r>
                        </m:num>
                        <m:den>
                          <m:r>
                            <a:rPr lang="bg-BG" sz="6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𝟏𝟒</m:t>
                          </m:r>
                        </m:den>
                      </m:f>
                    </m:oMath>
                  </m:oMathPara>
                </a14:m>
                <a:endParaRPr lang="bg-BG" sz="6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Текстово поле 10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1433673">
                <a:off x="257243" y="319237"/>
                <a:ext cx="1895071" cy="19938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ово поле 11"/>
              <p:cNvSpPr txBox="1"/>
              <p:nvPr userDrawn="1"/>
            </p:nvSpPr>
            <p:spPr>
              <a:xfrm rot="658883">
                <a:off x="266013" y="3718678"/>
                <a:ext cx="1279517" cy="1839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6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6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𝟓</m:t>
                          </m:r>
                        </m:num>
                        <m:den>
                          <m:r>
                            <a:rPr lang="bg-BG" sz="6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𝟐𝟏</m:t>
                          </m:r>
                        </m:den>
                      </m:f>
                    </m:oMath>
                  </m:oMathPara>
                </a14:m>
                <a:endParaRPr lang="bg-BG" sz="6000" b="1" i="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658883">
                <a:off x="266013" y="3718678"/>
                <a:ext cx="1279517" cy="18397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Текстово поле 12"/>
              <p:cNvSpPr txBox="1"/>
              <p:nvPr userDrawn="1"/>
            </p:nvSpPr>
            <p:spPr>
              <a:xfrm rot="21027942">
                <a:off x="2708326" y="2727708"/>
                <a:ext cx="946092" cy="2173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7200" b="1" i="1" smtClean="0">
                              <a:solidFill>
                                <a:srgbClr val="DDDDD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7200" b="1" i="0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bg-BG" sz="7200" b="1" i="0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bg-BG" sz="7200" b="1" i="0" dirty="0">
                  <a:solidFill>
                    <a:srgbClr val="DDDDDD"/>
                  </a:solidFill>
                </a:endParaRPr>
              </a:p>
            </p:txBody>
          </p:sp>
        </mc:Choice>
        <mc:Fallback xmlns="">
          <p:sp>
            <p:nvSpPr>
              <p:cNvPr id="13" name="Текстово поле 12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1027942">
                <a:off x="2708326" y="2727708"/>
                <a:ext cx="946092" cy="21738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ово поле 16"/>
              <p:cNvSpPr txBox="1"/>
              <p:nvPr userDrawn="1"/>
            </p:nvSpPr>
            <p:spPr>
              <a:xfrm rot="20904786">
                <a:off x="981635" y="5182275"/>
                <a:ext cx="1411941" cy="1549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6600" b="1" i="0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66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sz="6600" b="1" i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𝟕</m:t>
                        </m:r>
                      </m:num>
                      <m:den>
                        <m:r>
                          <a:rPr lang="bg-BG" sz="6600" b="1" i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𝟏𝟐</m:t>
                        </m:r>
                      </m:den>
                    </m:f>
                  </m:oMath>
                </a14:m>
                <a:endParaRPr lang="bg-BG" sz="6600" b="1" i="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Текстово поле 16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0904786">
                <a:off x="981635" y="5182275"/>
                <a:ext cx="1411941" cy="1549720"/>
              </a:xfrm>
              <a:prstGeom prst="rect">
                <a:avLst/>
              </a:prstGeom>
              <a:blipFill rotWithShape="1">
                <a:blip r:embed="rId6"/>
                <a:stretch>
                  <a:fillRect l="-23297" b="-1858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Текстово поле 17"/>
          <p:cNvSpPr txBox="1"/>
          <p:nvPr userDrawn="1"/>
        </p:nvSpPr>
        <p:spPr>
          <a:xfrm rot="20633914">
            <a:off x="-80488" y="2614366"/>
            <a:ext cx="2943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 smtClean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0.00568</a:t>
            </a:r>
            <a:endParaRPr lang="bg-BG" sz="4800" b="1" dirty="0">
              <a:solidFill>
                <a:schemeClr val="accent5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Равнобедрен триъгълник 18"/>
          <p:cNvSpPr/>
          <p:nvPr userDrawn="1"/>
        </p:nvSpPr>
        <p:spPr>
          <a:xfrm rot="21022644">
            <a:off x="10468246" y="373517"/>
            <a:ext cx="1545075" cy="1312568"/>
          </a:xfrm>
          <a:custGeom>
            <a:avLst/>
            <a:gdLst>
              <a:gd name="connsiteX0" fmla="*/ 0 w 1196789"/>
              <a:gd name="connsiteY0" fmla="*/ 1183341 h 1183341"/>
              <a:gd name="connsiteX1" fmla="*/ 598395 w 1196789"/>
              <a:gd name="connsiteY1" fmla="*/ 0 h 1183341"/>
              <a:gd name="connsiteX2" fmla="*/ 1196789 w 1196789"/>
              <a:gd name="connsiteY2" fmla="*/ 1183341 h 1183341"/>
              <a:gd name="connsiteX3" fmla="*/ 0 w 1196789"/>
              <a:gd name="connsiteY3" fmla="*/ 1183341 h 1183341"/>
              <a:gd name="connsiteX0" fmla="*/ 0 w 1556771"/>
              <a:gd name="connsiteY0" fmla="*/ 1183341 h 1312568"/>
              <a:gd name="connsiteX1" fmla="*/ 598395 w 1556771"/>
              <a:gd name="connsiteY1" fmla="*/ 0 h 1312568"/>
              <a:gd name="connsiteX2" fmla="*/ 1556771 w 1556771"/>
              <a:gd name="connsiteY2" fmla="*/ 1312568 h 1312568"/>
              <a:gd name="connsiteX3" fmla="*/ 0 w 1556771"/>
              <a:gd name="connsiteY3" fmla="*/ 1183341 h 1312568"/>
              <a:gd name="connsiteX0" fmla="*/ 0 w 1545075"/>
              <a:gd name="connsiteY0" fmla="*/ 953462 h 1312568"/>
              <a:gd name="connsiteX1" fmla="*/ 586699 w 1545075"/>
              <a:gd name="connsiteY1" fmla="*/ 0 h 1312568"/>
              <a:gd name="connsiteX2" fmla="*/ 1545075 w 1545075"/>
              <a:gd name="connsiteY2" fmla="*/ 1312568 h 1312568"/>
              <a:gd name="connsiteX3" fmla="*/ 0 w 1545075"/>
              <a:gd name="connsiteY3" fmla="*/ 953462 h 131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5075" h="1312568">
                <a:moveTo>
                  <a:pt x="0" y="953462"/>
                </a:moveTo>
                <a:lnTo>
                  <a:pt x="586699" y="0"/>
                </a:lnTo>
                <a:lnTo>
                  <a:pt x="1545075" y="1312568"/>
                </a:lnTo>
                <a:lnTo>
                  <a:pt x="0" y="953462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Куб 19"/>
          <p:cNvSpPr/>
          <p:nvPr userDrawn="1"/>
        </p:nvSpPr>
        <p:spPr>
          <a:xfrm rot="20667596">
            <a:off x="9921346" y="2043573"/>
            <a:ext cx="1342975" cy="1172925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Трапец 20"/>
          <p:cNvSpPr/>
          <p:nvPr userDrawn="1"/>
        </p:nvSpPr>
        <p:spPr>
          <a:xfrm rot="1045830">
            <a:off x="10656702" y="5582755"/>
            <a:ext cx="1168163" cy="914400"/>
          </a:xfrm>
          <a:prstGeom prst="trapezoi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Плюс 21"/>
          <p:cNvSpPr/>
          <p:nvPr userDrawn="1"/>
        </p:nvSpPr>
        <p:spPr>
          <a:xfrm>
            <a:off x="102502" y="2357713"/>
            <a:ext cx="537882" cy="510989"/>
          </a:xfrm>
          <a:prstGeom prst="mathPlu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Равно 23"/>
          <p:cNvSpPr/>
          <p:nvPr userDrawn="1"/>
        </p:nvSpPr>
        <p:spPr>
          <a:xfrm>
            <a:off x="1586753" y="3837292"/>
            <a:ext cx="612667" cy="438873"/>
          </a:xfrm>
          <a:prstGeom prst="mathEqual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rot="2741435">
            <a:off x="11259818" y="4243111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Freeform 22"/>
          <p:cNvSpPr/>
          <p:nvPr userDrawn="1"/>
        </p:nvSpPr>
        <p:spPr>
          <a:xfrm rot="18841176">
            <a:off x="10815057" y="3637526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Freeform 27"/>
          <p:cNvSpPr/>
          <p:nvPr userDrawn="1"/>
        </p:nvSpPr>
        <p:spPr>
          <a:xfrm rot="5400000">
            <a:off x="10844070" y="4758342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Freeform 28"/>
          <p:cNvSpPr/>
          <p:nvPr userDrawn="1"/>
        </p:nvSpPr>
        <p:spPr>
          <a:xfrm>
            <a:off x="11176616" y="3866621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Freeform 29"/>
          <p:cNvSpPr/>
          <p:nvPr userDrawn="1"/>
        </p:nvSpPr>
        <p:spPr>
          <a:xfrm rot="13541435">
            <a:off x="9927000" y="4156578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Freeform 30"/>
          <p:cNvSpPr/>
          <p:nvPr userDrawn="1"/>
        </p:nvSpPr>
        <p:spPr>
          <a:xfrm rot="8041176">
            <a:off x="10390862" y="4863650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Freeform 31"/>
          <p:cNvSpPr/>
          <p:nvPr userDrawn="1"/>
        </p:nvSpPr>
        <p:spPr>
          <a:xfrm rot="16200000">
            <a:off x="10193233" y="3776888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Freeform 32"/>
          <p:cNvSpPr/>
          <p:nvPr userDrawn="1"/>
        </p:nvSpPr>
        <p:spPr>
          <a:xfrm rot="10800000">
            <a:off x="10051851" y="4584837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62934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7E11D8A-8857-4B5E-8802-ECEC6460E0AE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6F65A84-CC8B-4FC2-A38A-A9B739AFB3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1789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1EE4D8C5-76C8-46C8-8513-6C5235BE5CEA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F70F86E8-40FC-4399-A375-2B0ABF195E5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8405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40BEC30-E010-4B12-A338-A9B6D7DAC8D3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2AE027C-5215-47AB-9C63-22B78E260D5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8240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70DD368-6C9C-4866-97D9-E406117611DB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3EC787F0-4A7B-4D4F-82DE-8EC8E4985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650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5F0A712-E559-4903-B7C1-16355EE6D8DE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58EA76D9-9B35-4A4D-AF03-1221330DB98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1322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21EFA122-7612-48AA-81FA-5D84579150B8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3257950-1748-4BCB-AF85-6389443AED7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333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59921F2-CE1B-47E8-ABB1-0E0D5AD4BA67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6AD8A0CA-0283-4238-972F-64112A52920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68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BD44146-AD3C-4D08-B97C-587AAC8B37B9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77C8723-CF74-4557-A398-3EDD6425A7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9910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2001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738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лавие 1"/>
          <p:cNvSpPr>
            <a:spLocks noGrp="1"/>
          </p:cNvSpPr>
          <p:nvPr>
            <p:ph type="title"/>
          </p:nvPr>
        </p:nvSpPr>
        <p:spPr>
          <a:xfrm>
            <a:off x="1801904" y="675712"/>
            <a:ext cx="9585511" cy="638739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bg-BG" sz="8800" kern="0" dirty="0">
                <a:solidFill>
                  <a:schemeClr val="bg1">
                    <a:lumMod val="85000"/>
                  </a:schemeClr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41006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058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524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363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146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247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489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762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979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194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лавие 1"/>
          <p:cNvSpPr>
            <a:spLocks noGrp="1"/>
          </p:cNvSpPr>
          <p:nvPr>
            <p:ph type="title"/>
          </p:nvPr>
        </p:nvSpPr>
        <p:spPr>
          <a:xfrm>
            <a:off x="1642534" y="67734"/>
            <a:ext cx="9744882" cy="1246718"/>
          </a:xfrm>
        </p:spPr>
        <p:txBody>
          <a:bodyPr>
            <a:noAutofit/>
          </a:bodyPr>
          <a:lstStyle>
            <a:lvl1pPr>
              <a:defRPr lang="bg-BG" sz="8800" kern="0" dirty="0">
                <a:solidFill>
                  <a:schemeClr val="bg1">
                    <a:lumMod val="85000"/>
                  </a:schemeClr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95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92D050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92D050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9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 поле 11"/>
              <p:cNvSpPr txBox="1"/>
              <p:nvPr userDrawn="1"/>
            </p:nvSpPr>
            <p:spPr>
              <a:xfrm rot="20473722">
                <a:off x="392450" y="3094393"/>
                <a:ext cx="1407758" cy="1826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bg-BG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>
                        <m:fPr>
                          <m:ctrlPr>
                            <a:rPr lang="en-US" sz="6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6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bg-BG" sz="6000" b="1" i="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0473722">
                <a:off x="392450" y="3094393"/>
                <a:ext cx="1407758" cy="18269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 поле 16"/>
              <p:cNvSpPr txBox="1"/>
              <p:nvPr userDrawn="1"/>
            </p:nvSpPr>
            <p:spPr>
              <a:xfrm rot="20904786">
                <a:off x="713097" y="5012711"/>
                <a:ext cx="1673499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bg-BG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5400" b="1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54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bg-BG" sz="5400" b="1" i="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Текстово поле 16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0904786">
                <a:off x="713097" y="5012711"/>
                <a:ext cx="1673499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16346" b="-1590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Текстово поле 17"/>
              <p:cNvSpPr txBox="1"/>
              <p:nvPr userDrawn="1"/>
            </p:nvSpPr>
            <p:spPr>
              <a:xfrm rot="20633914">
                <a:off x="77900" y="1640607"/>
                <a:ext cx="2943892" cy="1538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bg-BG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48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48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bg-BG" sz="4800" b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Текстово поле 17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0633914">
                <a:off x="77900" y="1640607"/>
                <a:ext cx="2943892" cy="15389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Равно 23"/>
          <p:cNvSpPr/>
          <p:nvPr userDrawn="1"/>
        </p:nvSpPr>
        <p:spPr>
          <a:xfrm>
            <a:off x="430305" y="4768211"/>
            <a:ext cx="612667" cy="438873"/>
          </a:xfrm>
          <a:prstGeom prst="mathEqual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5" name="Cross 14"/>
          <p:cNvSpPr/>
          <p:nvPr userDrawn="1"/>
        </p:nvSpPr>
        <p:spPr>
          <a:xfrm>
            <a:off x="455704" y="2955551"/>
            <a:ext cx="449245" cy="438410"/>
          </a:xfrm>
          <a:prstGeom prst="plus">
            <a:avLst>
              <a:gd name="adj" fmla="val 392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943547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0" y="200169"/>
            <a:ext cx="12192000" cy="1246718"/>
          </a:xfrm>
        </p:spPr>
        <p:txBody>
          <a:bodyPr>
            <a:noAutofit/>
          </a:bodyPr>
          <a:lstStyle>
            <a:lvl1pPr>
              <a:defRPr lang="bg-BG" sz="8800" kern="0" dirty="0">
                <a:solidFill>
                  <a:schemeClr val="bg1">
                    <a:lumMod val="85000"/>
                  </a:schemeClr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19033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E04E4E"/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E04E4E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E04E4E"/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E04E4E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1323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91586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531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A0FE4693-CBD3-4C2C-B908-920068608E82}" type="datetime1">
              <a:rPr lang="bg-BG" smtClean="0"/>
              <a:pPr lvl="0"/>
              <a:t>28.11.2015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30053DB-8AD5-4AD6-BF7B-FAF9BD02E7E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017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702" r:id="rId3"/>
    <p:sldLayoutId id="2147483706" r:id="rId4"/>
    <p:sldLayoutId id="2147483703" r:id="rId5"/>
    <p:sldLayoutId id="2147483707" r:id="rId6"/>
    <p:sldLayoutId id="2147483704" r:id="rId7"/>
    <p:sldLayoutId id="2147483705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63F37-D11E-4004-9632-941A7C5EBFF5}" type="datetimeFigureOut">
              <a:rPr lang="bg-BG" smtClean="0"/>
              <a:t>28.11.2015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901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ma"/><Relationship Id="rId13" Type="http://schemas.openxmlformats.org/officeDocument/2006/relationships/image" Target="../media/image9.png"/><Relationship Id="rId18" Type="http://schemas.microsoft.com/office/2007/relationships/hdphoto" Target="../media/hdphoto2.wdp"/><Relationship Id="rId3" Type="http://schemas.openxmlformats.org/officeDocument/2006/relationships/audio" Target="NULL" TargetMode="External"/><Relationship Id="rId21" Type="http://schemas.openxmlformats.org/officeDocument/2006/relationships/image" Target="../media/image15.png"/><Relationship Id="rId7" Type="http://schemas.microsoft.com/office/2007/relationships/media" Target="../media/media4.wma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12.png"/><Relationship Id="rId2" Type="http://schemas.openxmlformats.org/officeDocument/2006/relationships/audio" Target="../media/media1.wma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microsoft.com/office/2007/relationships/media" Target="../media/media1.wma"/><Relationship Id="rId6" Type="http://schemas.openxmlformats.org/officeDocument/2006/relationships/audio" Target="../media/media3.wma"/><Relationship Id="rId11" Type="http://schemas.microsoft.com/office/2007/relationships/media" Target="../media/media6.wma"/><Relationship Id="rId5" Type="http://schemas.microsoft.com/office/2007/relationships/media" Target="../media/media3.wma"/><Relationship Id="rId15" Type="http://schemas.microsoft.com/office/2007/relationships/hdphoto" Target="../media/hdphoto1.wdp"/><Relationship Id="rId10" Type="http://schemas.openxmlformats.org/officeDocument/2006/relationships/audio" Target="../media/media5.wma"/><Relationship Id="rId19" Type="http://schemas.openxmlformats.org/officeDocument/2006/relationships/image" Target="../media/image13.png"/><Relationship Id="rId4" Type="http://schemas.microsoft.com/office/2007/relationships/media" Target="../media/media2.wma"/><Relationship Id="rId9" Type="http://schemas.microsoft.com/office/2007/relationships/media" Target="../media/media5.wma"/><Relationship Id="rId14" Type="http://schemas.openxmlformats.org/officeDocument/2006/relationships/image" Target="../media/image10.png"/><Relationship Id="rId2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8.wma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microsoft.com/office/2007/relationships/media" Target="../media/media7.wma"/><Relationship Id="rId1" Type="http://schemas.openxmlformats.org/officeDocument/2006/relationships/audio" Target="NULL" TargetMode="Externa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png"/><Relationship Id="rId3" Type="http://schemas.microsoft.com/office/2007/relationships/media" Target="../media/media10.wma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microsoft.com/office/2007/relationships/media" Target="../media/media9.wm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23.png"/><Relationship Id="rId5" Type="http://schemas.openxmlformats.org/officeDocument/2006/relationships/audio" Target="../media/media11.wma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microsoft.com/office/2007/relationships/media" Target="../media/media11.wma"/><Relationship Id="rId9" Type="http://schemas.openxmlformats.org/officeDocument/2006/relationships/image" Target="../media/image13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31.png"/><Relationship Id="rId18" Type="http://schemas.openxmlformats.org/officeDocument/2006/relationships/hyperlink" Target="../zadachi/&#1054;&#1073;&#1080;&#1082;&#1085;&#1086;&#1074;&#1077;&#1085;&#1080;&#1044;&#1088;&#1086;&#1073;&#1080;&#1057;&#1098;&#1097;&#1085;&#1086;&#1089;&#1090;.docx" TargetMode="External"/><Relationship Id="rId3" Type="http://schemas.microsoft.com/office/2007/relationships/media" Target="../media/media13.wma"/><Relationship Id="rId21" Type="http://schemas.openxmlformats.org/officeDocument/2006/relationships/hyperlink" Target="../zadachi/&#1054;&#1073;&#1080;&#1082;&#1085;&#1086;&#1074;&#1077;&#1085;&#1080;&#1044;&#1088;&#1086;&#1073;&#1080;&#1057;&#1098;&#1097;&#1085;&#1086;&#1089;&#1090;.pdf" TargetMode="External"/><Relationship Id="rId7" Type="http://schemas.openxmlformats.org/officeDocument/2006/relationships/audio" Target="../media/media15.wma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microsoft.com/office/2007/relationships/media" Target="../media/media12.wma"/><Relationship Id="rId16" Type="http://schemas.openxmlformats.org/officeDocument/2006/relationships/image" Target="../media/image33.png"/><Relationship Id="rId20" Type="http://schemas.microsoft.com/office/2007/relationships/hdphoto" Target="../media/hdphoto3.wdp"/><Relationship Id="rId1" Type="http://schemas.openxmlformats.org/officeDocument/2006/relationships/audio" Target="NULL" TargetMode="External"/><Relationship Id="rId6" Type="http://schemas.microsoft.com/office/2007/relationships/media" Target="../media/media15.wma"/><Relationship Id="rId11" Type="http://schemas.openxmlformats.org/officeDocument/2006/relationships/image" Target="../media/image29.png"/><Relationship Id="rId5" Type="http://schemas.openxmlformats.org/officeDocument/2006/relationships/audio" Target="../media/media14.wma"/><Relationship Id="rId15" Type="http://schemas.openxmlformats.org/officeDocument/2006/relationships/image" Target="../media/image14.png"/><Relationship Id="rId23" Type="http://schemas.openxmlformats.org/officeDocument/2006/relationships/image" Target="../media/image36.png"/><Relationship Id="rId10" Type="http://schemas.openxmlformats.org/officeDocument/2006/relationships/image" Target="../media/image13.png"/><Relationship Id="rId19" Type="http://schemas.openxmlformats.org/officeDocument/2006/relationships/image" Target="../media/image35.png"/><Relationship Id="rId4" Type="http://schemas.microsoft.com/office/2007/relationships/media" Target="../media/media14.wma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hyperlink" Target="../pishtovi/&#1054;&#1073;&#1080;&#1082;&#1085;&#1086;&#1074;&#1077;&#1085;&#1080;&#1044;&#1088;&#1086;&#1073;&#1080;&#1057;&#1098;&#1097;&#1085;&#1086;&#1089;&#1090;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Обикновени дроби - същност</a:t>
            </a:r>
            <a:endParaRPr lang="bg-BG" dirty="0"/>
          </a:p>
        </p:txBody>
      </p:sp>
      <p:sp>
        <p:nvSpPr>
          <p:cNvPr id="3" name="Freeform 15"/>
          <p:cNvSpPr/>
          <p:nvPr/>
        </p:nvSpPr>
        <p:spPr>
          <a:xfrm rot="2741435">
            <a:off x="8683951" y="3486405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Freeform 22"/>
          <p:cNvSpPr/>
          <p:nvPr/>
        </p:nvSpPr>
        <p:spPr>
          <a:xfrm rot="18841176">
            <a:off x="8245213" y="2779594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Freeform 27"/>
          <p:cNvSpPr/>
          <p:nvPr/>
        </p:nvSpPr>
        <p:spPr>
          <a:xfrm rot="5400000">
            <a:off x="8298771" y="3952734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28"/>
          <p:cNvSpPr/>
          <p:nvPr/>
        </p:nvSpPr>
        <p:spPr>
          <a:xfrm>
            <a:off x="8633231" y="3037488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Freeform 29"/>
          <p:cNvSpPr/>
          <p:nvPr/>
        </p:nvSpPr>
        <p:spPr>
          <a:xfrm rot="13541435">
            <a:off x="7386910" y="3328253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Freeform 30"/>
          <p:cNvSpPr/>
          <p:nvPr/>
        </p:nvSpPr>
        <p:spPr>
          <a:xfrm rot="8041176">
            <a:off x="7850772" y="4035325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Freeform 31"/>
          <p:cNvSpPr/>
          <p:nvPr/>
        </p:nvSpPr>
        <p:spPr>
          <a:xfrm rot="16200000">
            <a:off x="7653143" y="2948563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Freeform 32"/>
          <p:cNvSpPr/>
          <p:nvPr/>
        </p:nvSpPr>
        <p:spPr>
          <a:xfrm rot="10800000">
            <a:off x="7484465" y="3770160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Блоксхема: закъснение 11"/>
          <p:cNvSpPr/>
          <p:nvPr/>
        </p:nvSpPr>
        <p:spPr>
          <a:xfrm flipH="1">
            <a:off x="5105401" y="3408206"/>
            <a:ext cx="553648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648" h="1080000">
                <a:moveTo>
                  <a:pt x="13648" y="68239"/>
                </a:moveTo>
                <a:cubicBezTo>
                  <a:pt x="103648" y="68239"/>
                  <a:pt x="193648" y="0"/>
                  <a:pt x="283648" y="0"/>
                </a:cubicBezTo>
                <a:cubicBezTo>
                  <a:pt x="432765" y="0"/>
                  <a:pt x="553648" y="241766"/>
                  <a:pt x="553648" y="540000"/>
                </a:cubicBezTo>
                <a:cubicBezTo>
                  <a:pt x="553648" y="838234"/>
                  <a:pt x="432765" y="1080000"/>
                  <a:pt x="283648" y="1080000"/>
                </a:cubicBezTo>
                <a:lnTo>
                  <a:pt x="0" y="1025409"/>
                </a:lnTo>
                <a:lnTo>
                  <a:pt x="13648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Дъга 14"/>
          <p:cNvSpPr/>
          <p:nvPr/>
        </p:nvSpPr>
        <p:spPr>
          <a:xfrm>
            <a:off x="5217333" y="3037488"/>
            <a:ext cx="411669" cy="942194"/>
          </a:xfrm>
          <a:prstGeom prst="arc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Блоксхема: закъснение 11"/>
          <p:cNvSpPr/>
          <p:nvPr/>
        </p:nvSpPr>
        <p:spPr>
          <a:xfrm>
            <a:off x="5623607" y="3410541"/>
            <a:ext cx="567295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7295 w 580943"/>
              <a:gd name="connsiteY4" fmla="*/ 1025409 h 1080000"/>
              <a:gd name="connsiteX5" fmla="*/ 0 w 580943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0162 w 580943"/>
              <a:gd name="connsiteY4" fmla="*/ 1036731 h 1080000"/>
              <a:gd name="connsiteX5" fmla="*/ 27295 w 580943"/>
              <a:gd name="connsiteY5" fmla="*/ 1025409 h 1080000"/>
              <a:gd name="connsiteX6" fmla="*/ 0 w 580943"/>
              <a:gd name="connsiteY6" fmla="*/ 68239 h 1080000"/>
              <a:gd name="connsiteX0" fmla="*/ 0 w 567295"/>
              <a:gd name="connsiteY0" fmla="*/ 68239 h 1080000"/>
              <a:gd name="connsiteX1" fmla="*/ 297295 w 567295"/>
              <a:gd name="connsiteY1" fmla="*/ 0 h 1080000"/>
              <a:gd name="connsiteX2" fmla="*/ 567295 w 567295"/>
              <a:gd name="connsiteY2" fmla="*/ 540000 h 1080000"/>
              <a:gd name="connsiteX3" fmla="*/ 297295 w 567295"/>
              <a:gd name="connsiteY3" fmla="*/ 1080000 h 1080000"/>
              <a:gd name="connsiteX4" fmla="*/ 6514 w 567295"/>
              <a:gd name="connsiteY4" fmla="*/ 1036731 h 1080000"/>
              <a:gd name="connsiteX5" fmla="*/ 13647 w 567295"/>
              <a:gd name="connsiteY5" fmla="*/ 1025409 h 1080000"/>
              <a:gd name="connsiteX6" fmla="*/ 0 w 567295"/>
              <a:gd name="connsiteY6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295" h="1080000">
                <a:moveTo>
                  <a:pt x="0" y="68239"/>
                </a:moveTo>
                <a:cubicBezTo>
                  <a:pt x="90000" y="68239"/>
                  <a:pt x="207295" y="0"/>
                  <a:pt x="297295" y="0"/>
                </a:cubicBezTo>
                <a:cubicBezTo>
                  <a:pt x="446412" y="0"/>
                  <a:pt x="567295" y="241766"/>
                  <a:pt x="567295" y="540000"/>
                </a:cubicBezTo>
                <a:cubicBezTo>
                  <a:pt x="567295" y="838234"/>
                  <a:pt x="381660" y="997212"/>
                  <a:pt x="297295" y="1080000"/>
                </a:cubicBezTo>
                <a:cubicBezTo>
                  <a:pt x="218565" y="1065577"/>
                  <a:pt x="85244" y="1051154"/>
                  <a:pt x="6514" y="1036731"/>
                </a:cubicBezTo>
                <a:lnTo>
                  <a:pt x="13647" y="1025409"/>
                </a:lnTo>
                <a:lnTo>
                  <a:pt x="0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Текстово поле 28"/>
          <p:cNvSpPr txBox="1"/>
          <p:nvPr/>
        </p:nvSpPr>
        <p:spPr>
          <a:xfrm>
            <a:off x="5336401" y="4710308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</a:t>
            </a:r>
            <a:endParaRPr lang="bg-BG" sz="4800" dirty="0"/>
          </a:p>
        </p:txBody>
      </p:sp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80782"/>
              </p:ext>
            </p:extLst>
          </p:nvPr>
        </p:nvGraphicFramePr>
        <p:xfrm>
          <a:off x="10171189" y="2848449"/>
          <a:ext cx="1800000" cy="180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0000"/>
                <a:gridCol w="600000"/>
                <a:gridCol w="600000"/>
              </a:tblGrid>
              <a:tr h="60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Блоксхема: закъснение 11"/>
          <p:cNvSpPr/>
          <p:nvPr/>
        </p:nvSpPr>
        <p:spPr>
          <a:xfrm rot="20769629" flipH="1">
            <a:off x="4922254" y="3439682"/>
            <a:ext cx="553648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648" h="1080000">
                <a:moveTo>
                  <a:pt x="13648" y="68239"/>
                </a:moveTo>
                <a:cubicBezTo>
                  <a:pt x="103648" y="68239"/>
                  <a:pt x="193648" y="0"/>
                  <a:pt x="283648" y="0"/>
                </a:cubicBezTo>
                <a:cubicBezTo>
                  <a:pt x="432765" y="0"/>
                  <a:pt x="553648" y="241766"/>
                  <a:pt x="553648" y="540000"/>
                </a:cubicBezTo>
                <a:cubicBezTo>
                  <a:pt x="553648" y="838234"/>
                  <a:pt x="432765" y="1080000"/>
                  <a:pt x="283648" y="1080000"/>
                </a:cubicBezTo>
                <a:lnTo>
                  <a:pt x="0" y="1025409"/>
                </a:lnTo>
                <a:lnTo>
                  <a:pt x="13648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Блоксхема: закъснение 11"/>
          <p:cNvSpPr/>
          <p:nvPr/>
        </p:nvSpPr>
        <p:spPr>
          <a:xfrm rot="892819">
            <a:off x="5765145" y="3469703"/>
            <a:ext cx="567295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7295 w 580943"/>
              <a:gd name="connsiteY4" fmla="*/ 1025409 h 1080000"/>
              <a:gd name="connsiteX5" fmla="*/ 0 w 580943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0162 w 580943"/>
              <a:gd name="connsiteY4" fmla="*/ 1036731 h 1080000"/>
              <a:gd name="connsiteX5" fmla="*/ 27295 w 580943"/>
              <a:gd name="connsiteY5" fmla="*/ 1025409 h 1080000"/>
              <a:gd name="connsiteX6" fmla="*/ 0 w 580943"/>
              <a:gd name="connsiteY6" fmla="*/ 68239 h 1080000"/>
              <a:gd name="connsiteX0" fmla="*/ 0 w 567295"/>
              <a:gd name="connsiteY0" fmla="*/ 68239 h 1080000"/>
              <a:gd name="connsiteX1" fmla="*/ 297295 w 567295"/>
              <a:gd name="connsiteY1" fmla="*/ 0 h 1080000"/>
              <a:gd name="connsiteX2" fmla="*/ 567295 w 567295"/>
              <a:gd name="connsiteY2" fmla="*/ 540000 h 1080000"/>
              <a:gd name="connsiteX3" fmla="*/ 297295 w 567295"/>
              <a:gd name="connsiteY3" fmla="*/ 1080000 h 1080000"/>
              <a:gd name="connsiteX4" fmla="*/ 6514 w 567295"/>
              <a:gd name="connsiteY4" fmla="*/ 1036731 h 1080000"/>
              <a:gd name="connsiteX5" fmla="*/ 13647 w 567295"/>
              <a:gd name="connsiteY5" fmla="*/ 1025409 h 1080000"/>
              <a:gd name="connsiteX6" fmla="*/ 0 w 567295"/>
              <a:gd name="connsiteY6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295" h="1080000">
                <a:moveTo>
                  <a:pt x="0" y="68239"/>
                </a:moveTo>
                <a:cubicBezTo>
                  <a:pt x="90000" y="68239"/>
                  <a:pt x="207295" y="0"/>
                  <a:pt x="297295" y="0"/>
                </a:cubicBezTo>
                <a:cubicBezTo>
                  <a:pt x="446412" y="0"/>
                  <a:pt x="567295" y="241766"/>
                  <a:pt x="567295" y="540000"/>
                </a:cubicBezTo>
                <a:cubicBezTo>
                  <a:pt x="567295" y="838234"/>
                  <a:pt x="381660" y="997212"/>
                  <a:pt x="297295" y="1080000"/>
                </a:cubicBezTo>
                <a:cubicBezTo>
                  <a:pt x="218565" y="1065577"/>
                  <a:pt x="85244" y="1051154"/>
                  <a:pt x="6514" y="1036731"/>
                </a:cubicBezTo>
                <a:lnTo>
                  <a:pt x="13647" y="1025409"/>
                </a:lnTo>
                <a:lnTo>
                  <a:pt x="0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6" name="Право съединение 35"/>
          <p:cNvCxnSpPr/>
          <p:nvPr/>
        </p:nvCxnSpPr>
        <p:spPr>
          <a:xfrm rot="120000">
            <a:off x="5606956" y="3496724"/>
            <a:ext cx="35442" cy="9548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iknoveniDrobi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8335" y="108045"/>
            <a:ext cx="609600" cy="609600"/>
          </a:xfrm>
          <a:prstGeom prst="rect">
            <a:avLst/>
          </a:prstGeom>
        </p:spPr>
      </p:pic>
      <p:sp>
        <p:nvSpPr>
          <p:cNvPr id="33" name="Текстово поле 32"/>
          <p:cNvSpPr txBox="1"/>
          <p:nvPr/>
        </p:nvSpPr>
        <p:spPr>
          <a:xfrm>
            <a:off x="5355551" y="5490392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  <a:endParaRPr lang="bg-BG" sz="4800" dirty="0"/>
          </a:p>
        </p:txBody>
      </p:sp>
      <p:cxnSp>
        <p:nvCxnSpPr>
          <p:cNvPr id="19" name="Право съединение 18"/>
          <p:cNvCxnSpPr/>
          <p:nvPr/>
        </p:nvCxnSpPr>
        <p:spPr>
          <a:xfrm>
            <a:off x="5412169" y="5532087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:\Users\Teacher\AppData\Local\Microsoft\Windows\Temporary Internet Files\Content.IE5\QC6FRNRC\pizza-margherita[1].jp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42479" y1="1538" x2="5983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6" y="2751560"/>
            <a:ext cx="2463713" cy="19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obiknoveniDrobi2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191.028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29586" y="108045"/>
            <a:ext cx="609600" cy="609600"/>
          </a:xfrm>
          <a:prstGeom prst="rect">
            <a:avLst/>
          </a:prstGeom>
        </p:spPr>
      </p:pic>
      <p:sp>
        <p:nvSpPr>
          <p:cNvPr id="37" name="Текстово поле 36"/>
          <p:cNvSpPr txBox="1"/>
          <p:nvPr/>
        </p:nvSpPr>
        <p:spPr>
          <a:xfrm>
            <a:off x="8098216" y="4710308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</a:t>
            </a:r>
            <a:endParaRPr lang="bg-BG" sz="4800" dirty="0"/>
          </a:p>
        </p:txBody>
      </p:sp>
      <p:sp>
        <p:nvSpPr>
          <p:cNvPr id="38" name="Текстово поле 37"/>
          <p:cNvSpPr txBox="1"/>
          <p:nvPr/>
        </p:nvSpPr>
        <p:spPr>
          <a:xfrm>
            <a:off x="8117366" y="5490392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8</a:t>
            </a:r>
            <a:endParaRPr lang="bg-BG" sz="4800" dirty="0"/>
          </a:p>
        </p:txBody>
      </p:sp>
      <p:cxnSp>
        <p:nvCxnSpPr>
          <p:cNvPr id="39" name="Право съединение 38"/>
          <p:cNvCxnSpPr/>
          <p:nvPr/>
        </p:nvCxnSpPr>
        <p:spPr>
          <a:xfrm>
            <a:off x="8173984" y="5532087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Картина 20"/>
          <p:cNvPicPr>
            <a:picLocks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6511" b="84735" l="23000" r="7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79" t="16911" r="25202" b="16203"/>
          <a:stretch/>
        </p:blipFill>
        <p:spPr>
          <a:xfrm>
            <a:off x="10163571" y="2864174"/>
            <a:ext cx="1800000" cy="1800000"/>
          </a:xfrm>
          <a:prstGeom prst="rect">
            <a:avLst/>
          </a:prstGeom>
        </p:spPr>
      </p:pic>
      <p:pic>
        <p:nvPicPr>
          <p:cNvPr id="25" name="obiknoveniDrobi3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048947" y="111051"/>
            <a:ext cx="609600" cy="609600"/>
          </a:xfrm>
          <a:prstGeom prst="rect">
            <a:avLst/>
          </a:prstGeom>
        </p:spPr>
      </p:pic>
      <p:sp>
        <p:nvSpPr>
          <p:cNvPr id="41" name="Текстово поле 40"/>
          <p:cNvSpPr txBox="1"/>
          <p:nvPr/>
        </p:nvSpPr>
        <p:spPr>
          <a:xfrm>
            <a:off x="10778746" y="4710308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/>
              <a:t>2</a:t>
            </a:r>
          </a:p>
        </p:txBody>
      </p:sp>
      <p:sp>
        <p:nvSpPr>
          <p:cNvPr id="42" name="Текстово поле 41"/>
          <p:cNvSpPr txBox="1"/>
          <p:nvPr/>
        </p:nvSpPr>
        <p:spPr>
          <a:xfrm>
            <a:off x="10797896" y="5490392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 smtClean="0"/>
              <a:t>9</a:t>
            </a:r>
            <a:endParaRPr lang="bg-BG" sz="4800" dirty="0"/>
          </a:p>
        </p:txBody>
      </p:sp>
      <p:cxnSp>
        <p:nvCxnSpPr>
          <p:cNvPr id="43" name="Право съединение 42"/>
          <p:cNvCxnSpPr/>
          <p:nvPr/>
        </p:nvCxnSpPr>
        <p:spPr>
          <a:xfrm>
            <a:off x="10854514" y="5532087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obiknoveniDrobi4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778761" y="115516"/>
            <a:ext cx="609600" cy="609600"/>
          </a:xfrm>
          <a:prstGeom prst="rect">
            <a:avLst/>
          </a:prstGeom>
        </p:spPr>
      </p:pic>
      <p:pic>
        <p:nvPicPr>
          <p:cNvPr id="32" name="obiknoveniDrobi5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41390" y="115516"/>
            <a:ext cx="609600" cy="609600"/>
          </a:xfrm>
          <a:prstGeom prst="rect">
            <a:avLst/>
          </a:prstGeom>
        </p:spPr>
      </p:pic>
      <p:pic>
        <p:nvPicPr>
          <p:cNvPr id="4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obiknoveniDrobi6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1">
                  <p14:trim st="1451.9094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573638" y="111051"/>
            <a:ext cx="609600" cy="609600"/>
          </a:xfrm>
          <a:prstGeom prst="rect">
            <a:avLst/>
          </a:prstGeom>
        </p:spPr>
      </p:pic>
      <p:pic>
        <p:nvPicPr>
          <p:cNvPr id="52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11023"/>
            <a:ext cx="540000" cy="540000"/>
          </a:xfrm>
          <a:prstGeom prst="rect">
            <a:avLst/>
          </a:prstGeom>
        </p:spPr>
      </p:pic>
      <p:grpSp>
        <p:nvGrpSpPr>
          <p:cNvPr id="44" name="Групиране 43"/>
          <p:cNvGrpSpPr/>
          <p:nvPr/>
        </p:nvGrpSpPr>
        <p:grpSpPr>
          <a:xfrm>
            <a:off x="2332568" y="2902044"/>
            <a:ext cx="1080704" cy="3099685"/>
            <a:chOff x="4888942" y="2384811"/>
            <a:chExt cx="1520500" cy="3798363"/>
          </a:xfrm>
        </p:grpSpPr>
        <p:sp>
          <p:nvSpPr>
            <p:cNvPr id="45" name="Правоъгълник 44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7" name="Групиране 46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54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79000">
                    <a:schemeClr val="tx1"/>
                  </a:gs>
                  <a:gs pos="46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38000">
                    <a:srgbClr val="FF00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tx1"/>
                  </a:gs>
                </a:gsLst>
                <a:lin ang="5400000" scaled="0"/>
              </a:gra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5" name="Дъга 54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6" name="Дъга 55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7" name="Дъга 56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8" name="Дъга 57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48" name="Овал 47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0" name="Дъга 49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1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3" name="Овал 52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59" name="Групиране 58"/>
          <p:cNvGrpSpPr/>
          <p:nvPr/>
        </p:nvGrpSpPr>
        <p:grpSpPr>
          <a:xfrm>
            <a:off x="3739490" y="3389141"/>
            <a:ext cx="950379" cy="2531293"/>
            <a:chOff x="4888942" y="2384811"/>
            <a:chExt cx="1520500" cy="3798363"/>
          </a:xfrm>
        </p:grpSpPr>
        <p:sp>
          <p:nvSpPr>
            <p:cNvPr id="60" name="Правоъгълник 59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61" name="Групиране 60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67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79000">
                    <a:schemeClr val="accent1">
                      <a:lumMod val="40000"/>
                      <a:lumOff val="60000"/>
                    </a:schemeClr>
                  </a:gs>
                  <a:gs pos="43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40000">
                    <a:srgbClr val="FFFF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68" name="Дъга 67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69" name="Дъга 68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0" name="Дъга 69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1" name="Дъга 70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62" name="Овал 61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3" name="Овал 62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4" name="Дъга 63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5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6" name="Овал 65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0720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24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29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6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3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38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38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38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43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834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46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51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51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63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1992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7" presetClass="emph" presetSubtype="2" repeatCount="4000" fill="hold" nodeType="withEffect">
                                  <p:stCondLst>
                                    <p:cond delay="8140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747"/>
                                      </p:to>
                                    </p:animClr>
                                    <p:set>
                                      <p:cBhvr>
                                        <p:cTn id="127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7" presetClass="emph" presetSubtype="2" repeatCount="4000" fill="hold" nodeType="withEffect">
                                  <p:stCondLst>
                                    <p:cond delay="8150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747"/>
                                      </p:to>
                                    </p:animClr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2" repeatCount="4000" fill="hold" nodeType="withEffect">
                                  <p:stCondLst>
                                    <p:cond delay="8150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9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747"/>
                                      </p:to>
                                    </p:animClr>
                                    <p:set>
                                      <p:cBhvr>
                                        <p:cTn id="133" dur="9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86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1718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" presetID="3" presetClass="emph" presetSubtype="2" repeatCount="4000" fill="hold" nodeType="withEffect">
                                  <p:stCondLst>
                                    <p:cond delay="9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8A2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8" presetID="3" presetClass="emph" presetSubtype="2" repeatCount="4000" fill="hold" nodeType="withEffect">
                                  <p:stCondLst>
                                    <p:cond delay="9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8A2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0" presetID="3" presetClass="emph" presetSubtype="2" repeatCount="4000" fill="hold" nodeType="withEffect">
                                  <p:stCondLst>
                                    <p:cond delay="9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8A2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3" presetClass="emph" presetSubtype="2" repeatCount="4000" fill="hold" nodeType="withEffect">
                                  <p:stCondLst>
                                    <p:cond delay="99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4" presetID="3" presetClass="emph" presetSubtype="2" repeatCount="4000" fill="hold" nodeType="withEffect">
                                  <p:stCondLst>
                                    <p:cond delay="99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6" presetID="3" presetClass="emph" presetSubtype="2" repeatCount="4000" fill="hold" nodeType="withEffect">
                                  <p:stCondLst>
                                    <p:cond delay="99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3982"/>
                            </p:stCondLst>
                            <p:childTnLst>
                              <p:par>
                                <p:cTn id="1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1071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4697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15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15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15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 showWhenStopped="0">
                <p:cTn id="15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 showWhenStopped="0">
                <p:cTn id="15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2" grpId="1" animBg="1"/>
      <p:bldP spid="15" grpId="0" animBg="1"/>
      <p:bldP spid="15" grpId="1" animBg="1"/>
      <p:bldP spid="14" grpId="0" animBg="1"/>
      <p:bldP spid="14" grpId="1" animBg="1"/>
      <p:bldP spid="29" grpId="0"/>
      <p:bldP spid="29" grpId="1"/>
      <p:bldP spid="29" grpId="2"/>
      <p:bldP spid="34" grpId="0" animBg="1"/>
      <p:bldP spid="35" grpId="0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41" grpId="0"/>
      <p:bldP spid="41" grpId="1"/>
      <p:bldP spid="41" grpId="2"/>
      <p:bldP spid="42" grpId="0"/>
      <p:bldP spid="42" grpId="1"/>
      <p:bldP spid="4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Основно</a:t>
            </a:r>
            <a:r>
              <a:rPr lang="bg-BG" i="1" dirty="0"/>
              <a:t> </a:t>
            </a:r>
            <a:r>
              <a:rPr lang="bg-BG" dirty="0"/>
              <a:t>свойство на </a:t>
            </a:r>
            <a:r>
              <a:rPr lang="bg-BG" dirty="0" smtClean="0"/>
              <a:t>дробите</a:t>
            </a:r>
            <a:endParaRPr lang="bg-BG" dirty="0"/>
          </a:p>
        </p:txBody>
      </p:sp>
      <p:pic>
        <p:nvPicPr>
          <p:cNvPr id="4" name="obiknoveni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3.9856" end="4143.95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674" y="121693"/>
            <a:ext cx="609600" cy="60960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4591"/>
              </p:ext>
            </p:extLst>
          </p:nvPr>
        </p:nvGraphicFramePr>
        <p:xfrm>
          <a:off x="2215491" y="253796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216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97592"/>
              </p:ext>
            </p:extLst>
          </p:nvPr>
        </p:nvGraphicFramePr>
        <p:xfrm>
          <a:off x="9447074" y="253796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52494"/>
              </p:ext>
            </p:extLst>
          </p:nvPr>
        </p:nvGraphicFramePr>
        <p:xfrm>
          <a:off x="5583394" y="253796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108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8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 поле 7"/>
              <p:cNvSpPr txBox="1"/>
              <p:nvPr/>
            </p:nvSpPr>
            <p:spPr>
              <a:xfrm>
                <a:off x="2834980" y="4909050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>
          <p:sp>
            <p:nvSpPr>
              <p:cNvPr id="8" name="Текстово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980" y="4909050"/>
                <a:ext cx="423514" cy="7861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Текстово поле 8"/>
              <p:cNvSpPr txBox="1"/>
              <p:nvPr/>
            </p:nvSpPr>
            <p:spPr>
              <a:xfrm>
                <a:off x="6024324" y="4929433"/>
                <a:ext cx="423513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>
          <p:sp>
            <p:nvSpPr>
              <p:cNvPr id="9" name="Текстово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324" y="4929433"/>
                <a:ext cx="423513" cy="7861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Текстово поле 9"/>
              <p:cNvSpPr txBox="1"/>
              <p:nvPr/>
            </p:nvSpPr>
            <p:spPr>
              <a:xfrm>
                <a:off x="9848810" y="4894020"/>
                <a:ext cx="593432" cy="782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>
          <p:sp>
            <p:nvSpPr>
              <p:cNvPr id="10" name="Текстово поле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10" y="4894020"/>
                <a:ext cx="593432" cy="7824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Текстово поле 10"/>
          <p:cNvSpPr txBox="1"/>
          <p:nvPr/>
        </p:nvSpPr>
        <p:spPr>
          <a:xfrm>
            <a:off x="4771035" y="323443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=</a:t>
            </a:r>
            <a:endParaRPr lang="bg-BG" sz="4400" dirty="0"/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8368674" y="317227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=</a:t>
            </a:r>
            <a:endParaRPr lang="bg-BG" sz="4400" dirty="0"/>
          </a:p>
        </p:txBody>
      </p:sp>
      <p:pic>
        <p:nvPicPr>
          <p:cNvPr id="13" name="obiknoveniDrobi8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371.67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357" y="121693"/>
            <a:ext cx="609600" cy="609600"/>
          </a:xfrm>
          <a:prstGeom prst="rect">
            <a:avLst/>
          </a:prstGeom>
        </p:spPr>
      </p:pic>
      <p:pic>
        <p:nvPicPr>
          <p:cNvPr id="14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11023"/>
            <a:ext cx="540000" cy="540000"/>
          </a:xfrm>
          <a:prstGeom prst="rect">
            <a:avLst/>
          </a:prstGeom>
        </p:spPr>
      </p:pic>
      <p:pic>
        <p:nvPicPr>
          <p:cNvPr id="15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Текстово поле 15"/>
              <p:cNvSpPr txBox="1"/>
              <p:nvPr/>
            </p:nvSpPr>
            <p:spPr>
              <a:xfrm>
                <a:off x="6345374" y="4924368"/>
                <a:ext cx="973343" cy="791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3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bg-BG" sz="3200" dirty="0"/>
              </a:p>
            </p:txBody>
          </p:sp>
        </mc:Choice>
        <mc:Fallback>
          <p:sp>
            <p:nvSpPr>
              <p:cNvPr id="16" name="Текстово поле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74" y="4924368"/>
                <a:ext cx="973343" cy="791242"/>
              </a:xfrm>
              <a:prstGeom prst="rect">
                <a:avLst/>
              </a:prstGeom>
              <a:blipFill rotWithShape="0">
                <a:blip r:embed="rId11"/>
                <a:stretch>
                  <a:fillRect l="-16250" b="-1230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Текстово поле 16"/>
              <p:cNvSpPr txBox="1"/>
              <p:nvPr/>
            </p:nvSpPr>
            <p:spPr>
              <a:xfrm>
                <a:off x="10347239" y="4896296"/>
                <a:ext cx="973343" cy="791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6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bg-BG" sz="3200" dirty="0"/>
              </a:p>
            </p:txBody>
          </p:sp>
        </mc:Choice>
        <mc:Fallback>
          <p:sp>
            <p:nvSpPr>
              <p:cNvPr id="17" name="Текстово поле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239" y="4896296"/>
                <a:ext cx="973343" cy="791820"/>
              </a:xfrm>
              <a:prstGeom prst="rect">
                <a:avLst/>
              </a:prstGeom>
              <a:blipFill rotWithShape="0">
                <a:blip r:embed="rId12"/>
                <a:stretch>
                  <a:fillRect l="-15625" b="-1230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3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6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281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0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819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14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Основно</a:t>
            </a:r>
            <a:r>
              <a:rPr lang="bg-BG" i="1" dirty="0"/>
              <a:t> </a:t>
            </a:r>
            <a:r>
              <a:rPr lang="bg-BG" dirty="0"/>
              <a:t>свойство</a:t>
            </a:r>
            <a:r>
              <a:rPr lang="bg-BG" i="1" dirty="0"/>
              <a:t> </a:t>
            </a:r>
            <a:r>
              <a:rPr lang="bg-BG" dirty="0"/>
              <a:t>на </a:t>
            </a:r>
            <a:r>
              <a:rPr lang="bg-BG" dirty="0" smtClean="0"/>
              <a:t>дробите</a:t>
            </a:r>
            <a:endParaRPr lang="bg-BG" dirty="0"/>
          </a:p>
        </p:txBody>
      </p:sp>
      <p:pic>
        <p:nvPicPr>
          <p:cNvPr id="4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11023"/>
            <a:ext cx="540000" cy="540000"/>
          </a:xfrm>
          <a:prstGeom prst="rect">
            <a:avLst/>
          </a:prstGeom>
        </p:spPr>
      </p:pic>
      <p:pic>
        <p:nvPicPr>
          <p:cNvPr id="5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obiknoveniDrobi9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5.4892" end="952.268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415" y="6395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 поле 6"/>
              <p:cNvSpPr txBox="1"/>
              <p:nvPr/>
            </p:nvSpPr>
            <p:spPr>
              <a:xfrm>
                <a:off x="2600035" y="2676469"/>
                <a:ext cx="2634649" cy="9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>
          <p:sp>
            <p:nvSpPr>
              <p:cNvPr id="7" name="Текстово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35" y="2676469"/>
                <a:ext cx="2634649" cy="93576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Текстово поле 7"/>
              <p:cNvSpPr txBox="1"/>
              <p:nvPr/>
            </p:nvSpPr>
            <p:spPr>
              <a:xfrm>
                <a:off x="7648852" y="2676469"/>
                <a:ext cx="2790548" cy="9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>
          <p:sp>
            <p:nvSpPr>
              <p:cNvPr id="8" name="Текстово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852" y="2676469"/>
                <a:ext cx="2790548" cy="93576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iknoveniDrobi10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04.8926" end="5545.155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8178" y="6395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Текстово поле 9"/>
              <p:cNvSpPr txBox="1"/>
              <p:nvPr/>
            </p:nvSpPr>
            <p:spPr>
              <a:xfrm>
                <a:off x="2600034" y="4455674"/>
                <a:ext cx="309972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18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15</m:t>
                          </m:r>
                        </m:den>
                      </m:f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6∗3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5∗3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>
          <p:sp>
            <p:nvSpPr>
              <p:cNvPr id="10" name="Текстово поле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34" y="4455674"/>
                <a:ext cx="3099725" cy="101752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iknoveniDrobi11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85635" y="6395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Текстово поле 11"/>
              <p:cNvSpPr txBox="1"/>
              <p:nvPr/>
            </p:nvSpPr>
            <p:spPr>
              <a:xfrm>
                <a:off x="7453850" y="4503397"/>
                <a:ext cx="348847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60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50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30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25</m:t>
                          </m:r>
                        </m:den>
                      </m:f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60 :2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50 :2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>
          <p:sp>
            <p:nvSpPr>
              <p:cNvPr id="12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850" y="4503397"/>
                <a:ext cx="3488470" cy="101752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2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74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3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958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181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619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948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Разширяване и съкращаване на </a:t>
            </a:r>
            <a:r>
              <a:rPr lang="bg-BG" dirty="0" smtClean="0"/>
              <a:t>дроб</a:t>
            </a:r>
            <a:endParaRPr lang="bg-BG" dirty="0"/>
          </a:p>
        </p:txBody>
      </p:sp>
      <p:pic>
        <p:nvPicPr>
          <p:cNvPr id="3" name="obiknoveniDrobi1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5.3819" end="5427.67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1152" y="44355"/>
            <a:ext cx="609600" cy="609600"/>
          </a:xfrm>
          <a:prstGeom prst="rect">
            <a:avLst/>
          </a:prstGeom>
        </p:spPr>
      </p:pic>
      <p:pic>
        <p:nvPicPr>
          <p:cNvPr id="4" name="obiknoveniDrobi13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7.4105" end="215.441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05552" y="44355"/>
            <a:ext cx="609600" cy="609600"/>
          </a:xfrm>
          <a:prstGeom prst="rect">
            <a:avLst/>
          </a:prstGeom>
        </p:spPr>
      </p:pic>
      <p:pic>
        <p:nvPicPr>
          <p:cNvPr id="5" name="obiknoveniDrobi14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97373" y="44355"/>
            <a:ext cx="609600" cy="609600"/>
          </a:xfrm>
          <a:prstGeom prst="rect">
            <a:avLst/>
          </a:prstGeom>
        </p:spPr>
      </p:pic>
      <p:pic>
        <p:nvPicPr>
          <p:cNvPr id="6" name="obiknoveniDrobi15.wma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0830" y="44355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Текстово поле 6"/>
              <p:cNvSpPr txBox="1"/>
              <p:nvPr/>
            </p:nvSpPr>
            <p:spPr>
              <a:xfrm>
                <a:off x="2001557" y="3314060"/>
                <a:ext cx="4872641" cy="708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sz="2800" dirty="0" smtClean="0"/>
                  <a:t>  </a:t>
                </a:r>
                <a:r>
                  <a:rPr lang="bg-BG" sz="2800" dirty="0" smtClean="0"/>
                  <a:t>с допълнителен множител 3 </a:t>
                </a:r>
              </a:p>
            </p:txBody>
          </p:sp>
        </mc:Choice>
        <mc:Fallback>
          <p:sp>
            <p:nvSpPr>
              <p:cNvPr id="7" name="Текстово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557" y="3314060"/>
                <a:ext cx="4872641" cy="708399"/>
              </a:xfrm>
              <a:prstGeom prst="rect">
                <a:avLst/>
              </a:prstGeom>
              <a:blipFill rotWithShape="0">
                <a:blip r:embed="rId11"/>
                <a:stretch>
                  <a:fillRect r="-2375" b="-1206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иране 9"/>
          <p:cNvGrpSpPr/>
          <p:nvPr/>
        </p:nvGrpSpPr>
        <p:grpSpPr>
          <a:xfrm>
            <a:off x="3839246" y="4102070"/>
            <a:ext cx="1197262" cy="937604"/>
            <a:chOff x="3949429" y="2077488"/>
            <a:chExt cx="1197262" cy="937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Текстово поле 7"/>
                <p:cNvSpPr txBox="1"/>
                <p:nvPr/>
              </p:nvSpPr>
              <p:spPr>
                <a:xfrm>
                  <a:off x="3949429" y="2295728"/>
                  <a:ext cx="1197262" cy="7193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𝟓</m:t>
                          </m:r>
                        </m:num>
                        <m:den>
                          <m:r>
                            <a:rPr lang="bg-BG" sz="2800" b="1" i="1">
                              <a:latin typeface="Cambria Math"/>
                            </a:rPr>
                            <m:t>𝟕</m:t>
                          </m:r>
                        </m:den>
                      </m:f>
                    </m:oMath>
                  </a14:m>
                  <a:r>
                    <a:rPr lang="bg-BG" sz="2800" b="1" i="1" dirty="0" smtClean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𝟏𝟓</m:t>
                          </m:r>
                        </m:num>
                        <m:den>
                          <m:r>
                            <a:rPr lang="bg-BG" sz="2800" b="1" i="1">
                              <a:latin typeface="Cambria Math"/>
                            </a:rPr>
                            <m:t>𝟐𝟏</m:t>
                          </m:r>
                        </m:den>
                      </m:f>
                    </m:oMath>
                  </a14:m>
                  <a:endParaRPr lang="bg-BG" sz="2800" dirty="0"/>
                </a:p>
              </p:txBody>
            </p:sp>
          </mc:Choice>
          <mc:Fallback xmlns="">
            <p:sp>
              <p:nvSpPr>
                <p:cNvPr id="8" name="Текстово поле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429" y="2295728"/>
                  <a:ext cx="1197262" cy="71936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1017"/>
                  </a:stretch>
                </a:blipFill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Правоъгълник 8"/>
            <p:cNvSpPr/>
            <p:nvPr/>
          </p:nvSpPr>
          <p:spPr>
            <a:xfrm>
              <a:off x="4031802" y="207748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g-BG" dirty="0" smtClean="0"/>
                <a:t>3͜</a:t>
              </a:r>
              <a:endParaRPr lang="bg-BG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Текстово поле 10"/>
              <p:cNvSpPr txBox="1"/>
              <p:nvPr/>
            </p:nvSpPr>
            <p:spPr>
              <a:xfrm>
                <a:off x="8612966" y="3244238"/>
                <a:ext cx="2648642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sz="2800" b="0" i="1" smtClean="0">
                            <a:latin typeface="Cambria Math"/>
                          </a:rPr>
                          <m:t>30</m:t>
                        </m:r>
                      </m:num>
                      <m:den>
                        <m:r>
                          <a:rPr lang="bg-BG" sz="2800" b="0" i="1" smtClean="0">
                            <a:latin typeface="Cambria Math"/>
                          </a:rPr>
                          <m:t>45</m:t>
                        </m:r>
                      </m:den>
                    </m:f>
                  </m:oMath>
                </a14:m>
                <a:r>
                  <a:rPr lang="en-US" sz="2800" dirty="0" smtClean="0"/>
                  <a:t>  </a:t>
                </a:r>
                <a:r>
                  <a:rPr lang="bg-BG" sz="2800" dirty="0" smtClean="0"/>
                  <a:t>с числото 5 </a:t>
                </a:r>
              </a:p>
            </p:txBody>
          </p:sp>
        </mc:Choice>
        <mc:Fallback>
          <p:sp>
            <p:nvSpPr>
              <p:cNvPr id="11" name="Текстово поле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66" y="3244238"/>
                <a:ext cx="2648642" cy="704295"/>
              </a:xfrm>
              <a:prstGeom prst="rect">
                <a:avLst/>
              </a:prstGeom>
              <a:blipFill rotWithShape="0">
                <a:blip r:embed="rId13"/>
                <a:stretch>
                  <a:fillRect b="-1120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Текстово поле 12"/>
              <p:cNvSpPr txBox="1"/>
              <p:nvPr/>
            </p:nvSpPr>
            <p:spPr>
              <a:xfrm>
                <a:off x="9550457" y="4342832"/>
                <a:ext cx="1197262" cy="740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sz="2800" b="1" i="1" smtClean="0">
                            <a:latin typeface="Cambria Math"/>
                          </a:rPr>
                          <m:t>𝟑𝟎</m:t>
                        </m:r>
                      </m:num>
                      <m:den>
                        <m:r>
                          <a:rPr lang="bg-BG" sz="2800" b="1" i="1" smtClean="0">
                            <a:latin typeface="Cambria Math"/>
                          </a:rPr>
                          <m:t>𝟒𝟓</m:t>
                        </m:r>
                      </m:den>
                    </m:f>
                  </m:oMath>
                </a14:m>
                <a:r>
                  <a:rPr lang="bg-BG" sz="2800" b="1" i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sz="2800" b="1" i="1" smtClean="0">
                            <a:latin typeface="Cambria Math"/>
                          </a:rPr>
                          <m:t>𝟔</m:t>
                        </m:r>
                      </m:num>
                      <m:den>
                        <m:r>
                          <a:rPr lang="bg-BG" sz="2800" b="1" i="1" smtClean="0">
                            <a:latin typeface="Cambria Math"/>
                          </a:rPr>
                          <m:t>𝟗</m:t>
                        </m:r>
                      </m:den>
                    </m:f>
                  </m:oMath>
                </a14:m>
                <a:endParaRPr lang="bg-BG" sz="2800" dirty="0"/>
              </a:p>
            </p:txBody>
          </p:sp>
        </mc:Choice>
        <mc:Fallback>
          <p:sp>
            <p:nvSpPr>
              <p:cNvPr id="13" name="Текстово поле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57" y="4342832"/>
                <a:ext cx="1197262" cy="740139"/>
              </a:xfrm>
              <a:prstGeom prst="rect">
                <a:avLst/>
              </a:prstGeom>
              <a:blipFill rotWithShape="0"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аво съединение 15"/>
          <p:cNvCxnSpPr/>
          <p:nvPr/>
        </p:nvCxnSpPr>
        <p:spPr>
          <a:xfrm>
            <a:off x="9550457" y="4431848"/>
            <a:ext cx="414598" cy="32677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аво съединение 16"/>
          <p:cNvCxnSpPr/>
          <p:nvPr/>
        </p:nvCxnSpPr>
        <p:spPr>
          <a:xfrm>
            <a:off x="9550457" y="4712901"/>
            <a:ext cx="414598" cy="32677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Текстово поле 17"/>
          <p:cNvSpPr txBox="1"/>
          <p:nvPr/>
        </p:nvSpPr>
        <p:spPr>
          <a:xfrm>
            <a:off x="9781022" y="4121803"/>
            <a:ext cx="3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6</a:t>
            </a:r>
            <a:endParaRPr lang="bg-BG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9727276" y="5039674"/>
            <a:ext cx="3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9</a:t>
            </a:r>
            <a:endParaRPr lang="bg-BG" dirty="0"/>
          </a:p>
        </p:txBody>
      </p:sp>
      <p:pic>
        <p:nvPicPr>
          <p:cNvPr id="20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Текстово поле 20"/>
              <p:cNvSpPr txBox="1"/>
              <p:nvPr/>
            </p:nvSpPr>
            <p:spPr>
              <a:xfrm>
                <a:off x="2084661" y="2292980"/>
                <a:ext cx="48726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 smtClean="0">
                          <a:latin typeface="Cambria Math"/>
                        </a:rPr>
                        <m:t>Р</m:t>
                      </m:r>
                      <m:r>
                        <a:rPr lang="bg-BG" sz="2800" b="0" i="1" smtClean="0">
                          <a:latin typeface="Cambria Math"/>
                        </a:rPr>
                        <m:t>азширяване</m:t>
                      </m:r>
                    </m:oMath>
                  </m:oMathPara>
                </a14:m>
                <a:endParaRPr lang="bg-BG" sz="2800" dirty="0" smtClean="0"/>
              </a:p>
            </p:txBody>
          </p:sp>
        </mc:Choice>
        <mc:Fallback>
          <p:sp>
            <p:nvSpPr>
              <p:cNvPr id="21" name="Текстово поле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61" y="2292980"/>
                <a:ext cx="487264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Текстово поле 21"/>
              <p:cNvSpPr txBox="1"/>
              <p:nvPr/>
            </p:nvSpPr>
            <p:spPr>
              <a:xfrm>
                <a:off x="8586988" y="2115077"/>
                <a:ext cx="26486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 smtClean="0">
                          <a:latin typeface="Cambria Math"/>
                        </a:rPr>
                        <m:t>С</m:t>
                      </m:r>
                      <m:r>
                        <a:rPr lang="bg-BG" sz="2800" b="0" i="1" smtClean="0">
                          <a:latin typeface="Cambria Math"/>
                        </a:rPr>
                        <m:t>ъкращаване</m:t>
                      </m:r>
                    </m:oMath>
                  </m:oMathPara>
                </a14:m>
                <a:endParaRPr lang="bg-BG" sz="2800" dirty="0" smtClean="0"/>
              </a:p>
            </p:txBody>
          </p:sp>
        </mc:Choice>
        <mc:Fallback>
          <p:sp>
            <p:nvSpPr>
              <p:cNvPr id="22" name="Текстово поле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988" y="2115077"/>
                <a:ext cx="2648642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Групиране 16"/>
          <p:cNvGrpSpPr/>
          <p:nvPr/>
        </p:nvGrpSpPr>
        <p:grpSpPr>
          <a:xfrm>
            <a:off x="10456454" y="6181226"/>
            <a:ext cx="612000" cy="648000"/>
            <a:chOff x="8781390" y="6084088"/>
            <a:chExt cx="720000" cy="742707"/>
          </a:xfrm>
        </p:grpSpPr>
        <p:pic>
          <p:nvPicPr>
            <p:cNvPr id="24" name="Картина 18">
              <a:hlinkClick r:id="rId18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25" name="Овал 19">
              <a:hlinkClick r:id="rId21" action="ppaction://hlinkfile" tooltip="Разпечатай си задачи"/>
            </p:cNvPr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6" name="Картина 22">
            <a:hlinkClick r:id="rId22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33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69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6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90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97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59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7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4904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304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6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6804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7404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8204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8804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6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600"/>
                            </p:stCondLst>
                            <p:childTnLst>
                              <p:par>
                                <p:cTn id="50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1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100"/>
                            </p:stCondLst>
                            <p:childTnLst>
                              <p:par>
                                <p:cTn id="57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11" grpId="0"/>
      <p:bldP spid="13" grpId="0"/>
      <p:bldP spid="18" grpId="0"/>
      <p:bldP spid="19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Потребителски проект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4787</TotalTime>
  <Words>33</Words>
  <Application>Microsoft Office PowerPoint</Application>
  <PresentationFormat>Widescreen</PresentationFormat>
  <Paragraphs>30</Paragraphs>
  <Slides>4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Cambria Math</vt:lpstr>
      <vt:lpstr>Office Theme</vt:lpstr>
      <vt:lpstr>Потребителски проект</vt:lpstr>
      <vt:lpstr>Обикновени дроби - същност</vt:lpstr>
      <vt:lpstr>Основно свойство на дробите</vt:lpstr>
      <vt:lpstr>Основно свойство на дробите</vt:lpstr>
      <vt:lpstr>Разширяване и съкращаване на дроб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Математически подсказвач за 5 клас</dc:title>
  <cp:lastModifiedBy>Димитър Колев</cp:lastModifiedBy>
  <cp:revision>304</cp:revision>
  <dcterms:created xsi:type="dcterms:W3CDTF">2014-12-03T16:22:28Z</dcterms:created>
  <dcterms:modified xsi:type="dcterms:W3CDTF">2015-11-28T13:46:50Z</dcterms:modified>
</cp:coreProperties>
</file>